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1" r:id="rId1"/>
    <p:sldMasterId id="2147483652" r:id="rId2"/>
    <p:sldMasterId id="2147483653" r:id="rId3"/>
  </p:sldMasterIdLst>
  <p:notesMasterIdLst>
    <p:notesMasterId r:id="rId2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Open Sans" panose="020B0806030504020204" pitchFamily="34" charset="0"/>
      <p:bold r:id="rId33"/>
      <p:italic r:id="rId34"/>
      <p:boldItalic r:id="rId35"/>
    </p:embeddedFont>
    <p:embeddedFont>
      <p:font typeface="Open Sans ExtraBold" panose="020B0806030504020204" pitchFamily="34" charset="0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7"/>
  </p:normalViewPr>
  <p:slideViewPr>
    <p:cSldViewPr snapToGrid="0" snapToObjects="1">
      <p:cViewPr varScale="1">
        <p:scale>
          <a:sx n="88" d="100"/>
          <a:sy n="88" d="100"/>
        </p:scale>
        <p:origin x="1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p-ink.wistia.com/medias/eqpc8lmq8j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p-ink.wistia.com/medias/sd71spomxq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p-ink.wistia.com/medias/gcadr89r7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c374fb3cb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c374fb3cb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4c374fb3cb_0_218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c374fb3cb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c374fb3cb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c374fb3cb_0_11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c374fb3cb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c374fb3cb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4c374fb3cb_0_18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c374fb3cb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c374fb3cb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4c374fb3cb_0_19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c374fb3cb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c374fb3cb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4c374fb3cb_0_11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c374fb3cb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c374fb3cb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4c374fb3cb_0_12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c374fb3cb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c374fb3cb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4c374fb3cb_0_12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c374fb3cb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c374fb3cb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4c374fb3cb_0_14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c374fb3c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c374fb3c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4c374fb3cb_0_15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c374fb3cb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c374fb3cb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4c374fb3cb_0_16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c374fb3cb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c374fb3cb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4c374fb3cb_0_17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sz="14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c374fb3cb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c374fb3cb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4c374fb3cb_0_168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sz="14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c374fb3cb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c374fb3cb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4c374fb3cb_0_20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sz="14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c374fb3cb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c374fb3cb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4c374fb3cb_0_212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 sz="14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c374fb3c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4c374fb3c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222222"/>
                </a:solidFill>
                <a:highlight>
                  <a:srgbClr val="FFFFFF"/>
                </a:highlight>
              </a:rPr>
              <a:t>About the Jimerson &amp; Cobb blog:</a:t>
            </a: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100" u="sng">
                <a:solidFill>
                  <a:srgbClr val="1155CC"/>
                </a:solidFill>
                <a:highlight>
                  <a:srgbClr val="FFFFFF"/>
                </a:highlight>
                <a:hlinkClick r:id="rId3"/>
              </a:rPr>
              <a:t>https://rep-ink.wistia.com/medias/eqpc8lmq8j</a:t>
            </a:r>
            <a:endParaRPr/>
          </a:p>
        </p:txBody>
      </p:sp>
      <p:sp>
        <p:nvSpPr>
          <p:cNvPr id="62" name="Google Shape;62;g4c374fb3cb_0_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c374fb3c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c374fb3c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222222"/>
                </a:solidFill>
                <a:highlight>
                  <a:srgbClr val="FFFFFF"/>
                </a:highlight>
              </a:rPr>
              <a:t>Results:</a:t>
            </a: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100" u="sng">
                <a:solidFill>
                  <a:srgbClr val="1155CC"/>
                </a:solidFill>
                <a:highlight>
                  <a:srgbClr val="FFFFFF"/>
                </a:highlight>
                <a:hlinkClick r:id="rId3"/>
              </a:rPr>
              <a:t>https://rep-ink.wistia.com/medias/sd71spomxq</a:t>
            </a:r>
            <a:endParaRPr/>
          </a:p>
        </p:txBody>
      </p:sp>
      <p:sp>
        <p:nvSpPr>
          <p:cNvPr id="68" name="Google Shape;68;g4c374fb3cb_0_82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c374fb3cb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c374fb3cb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solidFill>
                  <a:srgbClr val="222222"/>
                </a:solidFill>
                <a:highlight>
                  <a:srgbClr val="FFFFFF"/>
                </a:highlight>
              </a:rPr>
              <a:t>Charlie Jimerson's blogging advice: </a:t>
            </a:r>
            <a:r>
              <a:rPr lang="en-US" sz="1100" u="sng">
                <a:solidFill>
                  <a:srgbClr val="1155CC"/>
                </a:solidFill>
                <a:highlight>
                  <a:srgbClr val="FFFFFF"/>
                </a:highlight>
                <a:hlinkClick r:id="rId3"/>
              </a:rPr>
              <a:t>https://rep-ink.wistia.com/medias/gcadr89r7s</a:t>
            </a:r>
            <a:endParaRPr sz="1100" u="sng">
              <a:solidFill>
                <a:srgbClr val="1155CC"/>
              </a:solidFill>
              <a:highlight>
                <a:srgbClr val="FFFFFF"/>
              </a:highlight>
              <a:hlinkClick r:id="rId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u="sng">
              <a:solidFill>
                <a:srgbClr val="1155CC"/>
              </a:solidFill>
              <a:highlight>
                <a:srgbClr val="FFFFFF"/>
              </a:highlight>
              <a:hlinkClick r:id="rId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4c374fb3cb_0_9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c374fb3cb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c374fb3cb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4c374fb3cb_0_98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c374fb3cb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c374fb3cb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4c374fb3cb_0_22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374fb3cb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c374fb3cb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2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Merriweather Sans"/>
              <a:buChar char="»"/>
            </a:pPr>
            <a:r>
              <a:rPr lang="en-US" sz="1500">
                <a:solidFill>
                  <a:srgbClr val="666666"/>
                </a:solidFill>
              </a:rPr>
              <a:t>The Genesis Framework </a:t>
            </a:r>
            <a:endParaRPr sz="1500">
              <a:solidFill>
                <a:srgbClr val="666666"/>
              </a:solidFill>
            </a:endParaRPr>
          </a:p>
          <a:p>
            <a:pPr marL="1371600" lvl="2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Merriweather Sans"/>
              <a:buChar char="»"/>
            </a:pPr>
            <a:r>
              <a:rPr lang="en-US" sz="1500">
                <a:solidFill>
                  <a:srgbClr val="666666"/>
                </a:solidFill>
              </a:rPr>
              <a:t>The Thesis Theme</a:t>
            </a:r>
            <a:endParaRPr sz="1500">
              <a:solidFill>
                <a:srgbClr val="666666"/>
              </a:solidFill>
            </a:endParaRPr>
          </a:p>
          <a:p>
            <a:pPr marL="1371600" lvl="2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Merriweather Sans"/>
              <a:buChar char="»"/>
            </a:pPr>
            <a:r>
              <a:rPr lang="en-US" sz="1500">
                <a:solidFill>
                  <a:srgbClr val="666666"/>
                </a:solidFill>
              </a:rPr>
              <a:t>Themes by StudioPress</a:t>
            </a:r>
            <a:endParaRPr sz="1500">
              <a:solidFill>
                <a:srgbClr val="666666"/>
              </a:solidFill>
            </a:endParaRPr>
          </a:p>
          <a:p>
            <a:pPr marL="1371600" lvl="2" indent="-32385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ts val="1500"/>
              <a:buFont typeface="Merriweather Sans"/>
              <a:buChar char="»"/>
            </a:pPr>
            <a:r>
              <a:rPr lang="en-US" sz="1500">
                <a:solidFill>
                  <a:srgbClr val="666666"/>
                </a:solidFill>
              </a:rPr>
              <a:t>Themes by SEOThemes</a:t>
            </a:r>
            <a:endParaRPr/>
          </a:p>
        </p:txBody>
      </p:sp>
      <p:sp>
        <p:nvSpPr>
          <p:cNvPr id="98" name="Google Shape;98;g4c374fb3cb_0_23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c5516c1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c5516c1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4c5516c1f4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0" y="1598868"/>
            <a:ext cx="8234100" cy="25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s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690562" y="714375"/>
            <a:ext cx="79962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920750" y="1595437"/>
            <a:ext cx="77661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erriweather Sans"/>
              <a:buChar char="»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BE0A26"/>
              </a:buClr>
              <a:buSzPts val="1500"/>
              <a:buFont typeface="Arial"/>
              <a:buChar char="•"/>
              <a:defRPr sz="1500" b="1" i="1" u="none" strike="noStrike" cap="none">
                <a:solidFill>
                  <a:srgbClr val="BE0A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Merriweather Sans"/>
              <a:buChar char="»"/>
              <a:defRPr sz="15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6B3D6"/>
              </a:buClr>
              <a:buSzPts val="1500"/>
              <a:buFont typeface="Arial"/>
              <a:buChar char="•"/>
              <a:defRPr sz="1500" b="1" i="1" u="none" strike="noStrike" cap="none">
                <a:solidFill>
                  <a:srgbClr val="86B3D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924560" y="1827277"/>
            <a:ext cx="7309500" cy="3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61A1C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56600" cy="686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56600" cy="686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90562" y="714375"/>
            <a:ext cx="79962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920750" y="1595437"/>
            <a:ext cx="77661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erriweather Sans"/>
              <a:buChar char="»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BE0A26"/>
              </a:buClr>
              <a:buSzPts val="1500"/>
              <a:buFont typeface="Arial"/>
              <a:buChar char="•"/>
              <a:defRPr sz="1500" b="1" i="1" u="none" strike="noStrike" cap="none">
                <a:solidFill>
                  <a:srgbClr val="BE0A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Merriweather Sans"/>
              <a:buChar char="»"/>
              <a:defRPr sz="15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6B3D6"/>
              </a:buClr>
              <a:buSzPts val="1500"/>
              <a:buFont typeface="Arial"/>
              <a:buChar char="•"/>
              <a:defRPr sz="1500" b="1" i="1" u="none" strike="noStrike" cap="none">
                <a:solidFill>
                  <a:srgbClr val="86B3D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56600" cy="686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690562" y="714375"/>
            <a:ext cx="79962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920750" y="1595437"/>
            <a:ext cx="77661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erriweather Sans"/>
              <a:buChar char="»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BE0A26"/>
              </a:buClr>
              <a:buSzPts val="1500"/>
              <a:buFont typeface="Arial"/>
              <a:buChar char="•"/>
              <a:defRPr sz="1500" b="1" i="1" u="none" strike="noStrike" cap="none">
                <a:solidFill>
                  <a:srgbClr val="BE0A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Merriweather Sans"/>
              <a:buChar char="»"/>
              <a:defRPr sz="15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6B3D6"/>
              </a:buClr>
              <a:buSzPts val="1500"/>
              <a:buFont typeface="Arial"/>
              <a:buChar char="•"/>
              <a:defRPr sz="1500" b="1" i="1" u="none" strike="noStrike" cap="none">
                <a:solidFill>
                  <a:srgbClr val="86B3D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56600" cy="686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56600" cy="686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690562" y="714375"/>
            <a:ext cx="79962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920750" y="1595437"/>
            <a:ext cx="77661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erriweather Sans"/>
              <a:buChar char="»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BE0A26"/>
              </a:buClr>
              <a:buSzPts val="1500"/>
              <a:buFont typeface="Arial"/>
              <a:buChar char="•"/>
              <a:defRPr sz="1500" b="1" i="1" u="none" strike="noStrike" cap="none">
                <a:solidFill>
                  <a:srgbClr val="BE0A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Merriweather Sans"/>
              <a:buChar char="»"/>
              <a:defRPr sz="15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6B3D6"/>
              </a:buClr>
              <a:buSzPts val="1500"/>
              <a:buFont typeface="Arial"/>
              <a:buChar char="•"/>
              <a:defRPr sz="1500" b="1" i="1" u="none" strike="noStrike" cap="none">
                <a:solidFill>
                  <a:srgbClr val="86B3D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nc_kk1kvCEFz_94xeBsqSJ_8-0eCUDLe/vie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ajournal.com/magazine/article/best_law_blogs_web_10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ajournal.com/magazine/article/best_law_podcasts_web_100/P1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LigDPWX_d8X9UWGvn4ltFSDRoTWFBGH1/vie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cPR2M4Iv2jZtppzV3e-oecU8lAdlMjdx/vie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LjaCY3So_Uy6Abr9CR9b9Koi5TMj1slQ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law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143000" y="1446212"/>
            <a:ext cx="7472400" cy="25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 ExtraBold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How to start a law blog or podcast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690562" y="714375"/>
            <a:ext cx="7996200" cy="1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920750" y="1595437"/>
            <a:ext cx="77661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Google Shape;117;p16" title="(2) Jimerson - How they do it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690562" y="714375"/>
            <a:ext cx="7996200" cy="1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should you write about?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1"/>
          </p:nvPr>
        </p:nvSpPr>
        <p:spPr>
          <a:xfrm>
            <a:off x="920750" y="1595437"/>
            <a:ext cx="77661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»"/>
            </a:pPr>
            <a:r>
              <a:rPr lang="en-US"/>
              <a:t>T</a:t>
            </a:r>
            <a:r>
              <a:rPr lang="en-US" sz="2200"/>
              <a:t>he more niche, the better</a:t>
            </a:r>
            <a:endParaRPr sz="2200"/>
          </a:p>
          <a:p>
            <a:pPr marL="914400" lvl="1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Geographic region</a:t>
            </a:r>
            <a:endParaRPr sz="1700"/>
          </a:p>
          <a:p>
            <a:pPr marL="914400" lvl="1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Practice area</a:t>
            </a:r>
            <a:endParaRPr sz="1700"/>
          </a:p>
          <a:p>
            <a:pPr marL="914400" lvl="1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Niche subject</a:t>
            </a:r>
            <a:endParaRPr sz="17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»"/>
            </a:pPr>
            <a:r>
              <a:rPr lang="en-US" sz="2200"/>
              <a:t>Common questions from clients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»"/>
            </a:pPr>
            <a:r>
              <a:rPr lang="en-US" sz="2200"/>
              <a:t>Clients’ problems/pain points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»"/>
            </a:pPr>
            <a:r>
              <a:rPr lang="en-US" sz="2200" b="1" i="1"/>
              <a:t>Analysis</a:t>
            </a:r>
            <a:r>
              <a:rPr lang="en-US" sz="2200"/>
              <a:t> of recent court decision, new regulation/law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»"/>
            </a:pPr>
            <a:r>
              <a:rPr lang="en-US" sz="2200"/>
              <a:t>Trends in the law or within your industry/practice area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»"/>
            </a:pPr>
            <a:r>
              <a:rPr lang="en-US" sz="2200"/>
              <a:t>Headline news that relates to your practice area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»"/>
            </a:pPr>
            <a:r>
              <a:rPr lang="en-US" sz="2200"/>
              <a:t>Record court victory or transaction</a:t>
            </a:r>
            <a:endParaRPr sz="22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690562" y="714375"/>
            <a:ext cx="7996200" cy="1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should you write about?</a:t>
            </a:r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920750" y="1595437"/>
            <a:ext cx="77661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00"/>
              </a:spcBef>
              <a:spcAft>
                <a:spcPts val="0"/>
              </a:spcAft>
              <a:buSzPts val="2400"/>
              <a:buChar char="»"/>
            </a:pPr>
            <a:r>
              <a:rPr lang="en-US" sz="2400"/>
              <a:t>Process pages (for example, steps in the criminal process)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»"/>
            </a:pPr>
            <a:r>
              <a:rPr lang="en-US" sz="2400"/>
              <a:t>Statutory analysis (explain what the statute means in lay terms for readers)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»"/>
            </a:pPr>
            <a:r>
              <a:rPr lang="en-US" sz="2400"/>
              <a:t>Conference or CLE session summaries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»"/>
            </a:pPr>
            <a:r>
              <a:rPr lang="en-US" sz="2400"/>
              <a:t>How-to articles (For example, how to choose a family law attorney)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»"/>
            </a:pPr>
            <a:r>
              <a:rPr lang="en-US" sz="2400"/>
              <a:t>Laws (outline the elements of a cause of action, explain the law in layman’s terms)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690562" y="714375"/>
            <a:ext cx="7996200" cy="1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should you write about?</a:t>
            </a:r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1"/>
          </p:nvPr>
        </p:nvSpPr>
        <p:spPr>
          <a:xfrm>
            <a:off x="920750" y="1595437"/>
            <a:ext cx="77661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00"/>
              </a:spcBef>
              <a:spcAft>
                <a:spcPts val="0"/>
              </a:spcAft>
              <a:buSzPts val="2400"/>
              <a:buChar char="»"/>
            </a:pPr>
            <a:r>
              <a:rPr lang="en-US" sz="2400"/>
              <a:t>Tips (for example, a DUI firm might offer safe driving tips)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»"/>
            </a:pPr>
            <a:r>
              <a:rPr lang="en-US" sz="2400"/>
              <a:t>Expose (for example, safety recalls)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»"/>
            </a:pPr>
            <a:r>
              <a:rPr lang="en-US" sz="2400"/>
              <a:t>Industry predictions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»"/>
            </a:pPr>
            <a:r>
              <a:rPr lang="en-US" sz="2400"/>
              <a:t>Links to resources around the web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»"/>
            </a:pPr>
            <a:r>
              <a:rPr lang="en-US" sz="2400"/>
              <a:t>Glossary definitions (define a legal term for readers)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SzPts val="2400"/>
              <a:buChar char="»"/>
            </a:pPr>
            <a:r>
              <a:rPr lang="en-US" sz="2400"/>
              <a:t>Use Google auto suggest and related searches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690562" y="714375"/>
            <a:ext cx="7996200" cy="1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be a great blawger</a:t>
            </a:r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1"/>
          </p:nvPr>
        </p:nvSpPr>
        <p:spPr>
          <a:xfrm>
            <a:off x="920650" y="1454762"/>
            <a:ext cx="77661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400"/>
              </a:spcBef>
              <a:spcAft>
                <a:spcPts val="0"/>
              </a:spcAft>
              <a:buSzPts val="2100"/>
              <a:buChar char="»"/>
            </a:pPr>
            <a:r>
              <a:rPr lang="en-US" sz="2100"/>
              <a:t>Write to one person — your ideal client</a:t>
            </a:r>
            <a:endParaRPr sz="2100"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»"/>
            </a:pPr>
            <a:r>
              <a:rPr lang="en-US" sz="2100"/>
              <a:t>No legalese!</a:t>
            </a:r>
            <a:endParaRPr sz="2100"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»"/>
            </a:pPr>
            <a:r>
              <a:rPr lang="en-US" sz="2100"/>
              <a:t>Simplify — don’t make it hard for the reader</a:t>
            </a:r>
            <a:endParaRPr sz="2100"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»"/>
            </a:pPr>
            <a:r>
              <a:rPr lang="en-US" sz="2100"/>
              <a:t>Add images</a:t>
            </a:r>
            <a:endParaRPr sz="2100"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»"/>
            </a:pPr>
            <a:r>
              <a:rPr lang="en-US" sz="2100"/>
              <a:t>Make it scannable</a:t>
            </a:r>
            <a:endParaRPr sz="2100"/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Short paragraphs (VERY short)</a:t>
            </a:r>
            <a:endParaRPr sz="1600"/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Sub-heads</a:t>
            </a:r>
            <a:endParaRPr sz="1600"/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Lists</a:t>
            </a:r>
            <a:endParaRPr sz="1600"/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Bold, italic</a:t>
            </a:r>
            <a:endParaRPr sz="1600"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»"/>
            </a:pPr>
            <a:r>
              <a:rPr lang="en-US" sz="2100"/>
              <a:t>Be consistent</a:t>
            </a:r>
            <a:endParaRPr sz="2100"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»"/>
            </a:pPr>
            <a:r>
              <a:rPr lang="en-US" sz="2100"/>
              <a:t>Work on your headlines</a:t>
            </a:r>
            <a:endParaRPr sz="21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690562" y="714375"/>
            <a:ext cx="7996200" cy="1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be a great blawger</a:t>
            </a:r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body" idx="1"/>
          </p:nvPr>
        </p:nvSpPr>
        <p:spPr>
          <a:xfrm>
            <a:off x="920750" y="1595437"/>
            <a:ext cx="77661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400"/>
              </a:spcBef>
              <a:spcAft>
                <a:spcPts val="0"/>
              </a:spcAft>
              <a:buSzPts val="2200"/>
              <a:buChar char="»"/>
            </a:pPr>
            <a:r>
              <a:rPr lang="en-US" sz="2200"/>
              <a:t>Create categories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»"/>
            </a:pPr>
            <a:r>
              <a:rPr lang="en-US" sz="2200"/>
              <a:t>Provide value, analysis, takeaways — don’t just rehash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»"/>
            </a:pPr>
            <a:r>
              <a:rPr lang="en-US" sz="2200"/>
              <a:t>Be approachable and personal (be yourself!)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»"/>
            </a:pPr>
            <a:r>
              <a:rPr lang="en-US" sz="2200"/>
              <a:t>Focus on quality and usefulness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»"/>
            </a:pPr>
            <a:r>
              <a:rPr lang="en-US" sz="2200"/>
              <a:t>Stay in your lane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»"/>
            </a:pPr>
            <a:r>
              <a:rPr lang="en-US" sz="2200"/>
              <a:t>Invite discussion/ideas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»"/>
            </a:pPr>
            <a:r>
              <a:rPr lang="en-US" sz="2200"/>
              <a:t>Read other blawgs: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http://www.abajournal.com/magazine/article/best_law_blogs_web_100</a:t>
            </a:r>
            <a:r>
              <a:rPr lang="en-US" sz="2200"/>
              <a:t> </a:t>
            </a:r>
            <a:endParaRPr sz="22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690562" y="714375"/>
            <a:ext cx="7996200" cy="1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promote your blog</a:t>
            </a:r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1"/>
          </p:nvPr>
        </p:nvSpPr>
        <p:spPr>
          <a:xfrm>
            <a:off x="920750" y="1595437"/>
            <a:ext cx="77661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00"/>
              </a:spcBef>
              <a:spcAft>
                <a:spcPts val="0"/>
              </a:spcAft>
              <a:buSzPts val="2400"/>
              <a:buChar char="»"/>
            </a:pPr>
            <a:r>
              <a:rPr lang="en-US" sz="2400"/>
              <a:t>Social media</a:t>
            </a:r>
            <a:endParaRPr sz="2400"/>
          </a:p>
          <a:p>
            <a:pPr marL="914400" lvl="1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“Write an article” on LinkedIn </a:t>
            </a:r>
            <a:endParaRPr sz="19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»"/>
            </a:pPr>
            <a:r>
              <a:rPr lang="en-US" sz="2400"/>
              <a:t>Email marketing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»"/>
            </a:pPr>
            <a:r>
              <a:rPr lang="en-US" sz="2400"/>
              <a:t>Post to LinkedIn groups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»"/>
            </a:pPr>
            <a:r>
              <a:rPr lang="en-US" sz="2400"/>
              <a:t>Pitch to trade publications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»"/>
            </a:pPr>
            <a:r>
              <a:rPr lang="en-US" sz="2400"/>
              <a:t>Email signature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»"/>
            </a:pPr>
            <a:r>
              <a:rPr lang="en-US" sz="2400"/>
              <a:t>Guest blogging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SzPts val="2400"/>
              <a:buChar char="»"/>
            </a:pPr>
            <a:r>
              <a:rPr lang="en-US" sz="2400"/>
              <a:t>Talk about/link to others 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690562" y="714375"/>
            <a:ext cx="7996200" cy="1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Bar advertising rules</a:t>
            </a:r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body" idx="1"/>
          </p:nvPr>
        </p:nvSpPr>
        <p:spPr>
          <a:xfrm>
            <a:off x="920750" y="1595437"/>
            <a:ext cx="77661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400"/>
              </a:spcBef>
              <a:spcAft>
                <a:spcPts val="0"/>
              </a:spcAft>
              <a:buSzPts val="2600"/>
              <a:buChar char="»"/>
            </a:pPr>
            <a:r>
              <a:rPr lang="en-US" sz="2600"/>
              <a:t>Don’t be misleading:</a:t>
            </a:r>
            <a:endParaRPr sz="2600"/>
          </a:p>
          <a:p>
            <a:pPr marL="914400" lvl="1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Material statements that are factually or legally inaccurate</a:t>
            </a:r>
            <a:endParaRPr sz="2100"/>
          </a:p>
          <a:p>
            <a:pPr marL="914400" lvl="1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Omissions of information necessary to prevent misleading consumers</a:t>
            </a:r>
            <a:endParaRPr sz="210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»"/>
            </a:pPr>
            <a:r>
              <a:rPr lang="en-US" sz="2600"/>
              <a:t>Confidentiality</a:t>
            </a:r>
            <a:endParaRPr sz="2600"/>
          </a:p>
          <a:p>
            <a:pPr marL="914400" lvl="1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Client consent is required if information that would identify the client is given – Rule 4-1.6 and comment to 4-7.13</a:t>
            </a:r>
            <a:endParaRPr sz="21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690562" y="714375"/>
            <a:ext cx="7996200" cy="1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Bar advertising rules</a:t>
            </a:r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920750" y="1595437"/>
            <a:ext cx="77661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400"/>
              </a:spcBef>
              <a:spcAft>
                <a:spcPts val="0"/>
              </a:spcAft>
              <a:buSzPts val="2800"/>
              <a:buChar char="»"/>
            </a:pPr>
            <a:r>
              <a:rPr lang="en-US" sz="2800"/>
              <a:t>Predictions or guaranties of success or specific results are prohibited; examples:</a:t>
            </a:r>
            <a:endParaRPr sz="2800"/>
          </a:p>
          <a:p>
            <a:pPr marL="914400" lvl="1" indent="-3746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I can save your home</a:t>
            </a:r>
            <a:endParaRPr sz="2300"/>
          </a:p>
          <a:p>
            <a:pPr marL="914400" lvl="1" indent="-3746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Stop foreclosure now!</a:t>
            </a:r>
            <a:endParaRPr sz="2300"/>
          </a:p>
          <a:p>
            <a:pPr marL="914400" lvl="1" indent="-3746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Keep your home</a:t>
            </a:r>
            <a:endParaRPr sz="2300"/>
          </a:p>
          <a:p>
            <a:pPr marL="914400" lvl="1" indent="-3746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I will get you a settlement</a:t>
            </a:r>
            <a:endParaRPr sz="2300"/>
          </a:p>
          <a:p>
            <a:pPr marL="914400" lvl="1" indent="-3746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You won’t have to appear in court</a:t>
            </a:r>
            <a:endParaRPr sz="2300"/>
          </a:p>
          <a:p>
            <a:pPr marL="914400" lvl="1" indent="-3746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I can help you get approved for benefits</a:t>
            </a:r>
            <a:endParaRPr sz="23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690562" y="714375"/>
            <a:ext cx="7996200" cy="1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Bar advertising rules</a:t>
            </a:r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body" idx="1"/>
          </p:nvPr>
        </p:nvSpPr>
        <p:spPr>
          <a:xfrm>
            <a:off x="920750" y="1595437"/>
            <a:ext cx="77661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400"/>
              </a:spcBef>
              <a:spcAft>
                <a:spcPts val="0"/>
              </a:spcAft>
              <a:buSzPts val="2600"/>
              <a:buChar char="»"/>
            </a:pPr>
            <a:r>
              <a:rPr lang="en-US" sz="2600"/>
              <a:t>What is not a prediction of success — general statements of the law:</a:t>
            </a:r>
            <a:endParaRPr sz="2600"/>
          </a:p>
          <a:p>
            <a:pPr marL="914400" lvl="1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The law requires the government to pay just compensation when it takes private property</a:t>
            </a:r>
            <a:endParaRPr sz="2100"/>
          </a:p>
          <a:p>
            <a:pPr marL="914400" lvl="1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The law provides that people injured due to the negligence of another are entitled to compensation</a:t>
            </a:r>
            <a:endParaRPr sz="2100"/>
          </a:p>
          <a:p>
            <a:pPr marL="914400" lvl="1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Statements qualified by aspirational words such as may, might, could, goal, aim, work</a:t>
            </a:r>
            <a:endParaRPr sz="2100"/>
          </a:p>
          <a:p>
            <a:pPr marL="914400" lvl="1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My goal is to get the social security benefits you are entitled to</a:t>
            </a:r>
            <a:endParaRPr sz="21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690562" y="714375"/>
            <a:ext cx="7996237" cy="111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E1E2D"/>
              </a:buClr>
              <a:buFont typeface="Open Sans"/>
              <a:buNone/>
            </a:pPr>
            <a:r>
              <a:rPr lang="en-US" sz="3600" b="1" i="0" u="none" strike="noStrike" cap="none">
                <a:solidFill>
                  <a:srgbClr val="BE1E2D"/>
                </a:solidFill>
                <a:latin typeface="Open Sans"/>
                <a:ea typeface="Open Sans"/>
                <a:cs typeface="Open Sans"/>
                <a:sym typeface="Open Sans"/>
              </a:rPr>
              <a:t>Agenda</a:t>
            </a: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920750" y="1419587"/>
            <a:ext cx="77661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Merriweather Sans"/>
              <a:buChar char="»"/>
            </a:pPr>
            <a:r>
              <a:rPr lang="en-US" sz="2200"/>
              <a:t>Why do attorneys blog?</a:t>
            </a:r>
            <a:endParaRPr sz="2200"/>
          </a:p>
          <a:p>
            <a:pPr marL="342900" marR="0" lvl="0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Merriweather Sans"/>
              <a:buChar char="»"/>
            </a:pPr>
            <a:r>
              <a:rPr lang="en-US" sz="2200"/>
              <a:t>How do you start a blog?</a:t>
            </a:r>
            <a:endParaRPr sz="2200"/>
          </a:p>
          <a:p>
            <a:pPr marL="342900" marR="0" lvl="0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Merriweather Sans"/>
              <a:buChar char="»"/>
            </a:pPr>
            <a:r>
              <a:rPr lang="en-US" sz="2200"/>
              <a:t>What should you write about?</a:t>
            </a:r>
            <a:endParaRPr sz="2200"/>
          </a:p>
          <a:p>
            <a:pPr marL="342900" marR="0" lvl="0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Merriweather Sans"/>
              <a:buChar char="»"/>
            </a:pPr>
            <a:r>
              <a:rPr lang="en-US" sz="2200"/>
              <a:t>How to be a great blawger</a:t>
            </a:r>
            <a:endParaRPr sz="2200"/>
          </a:p>
          <a:p>
            <a:pPr marL="342900" marR="0" lvl="0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Merriweather Sans"/>
              <a:buChar char="»"/>
            </a:pPr>
            <a:r>
              <a:rPr lang="en-US" sz="2200"/>
              <a:t>How to promote your blog</a:t>
            </a:r>
            <a:endParaRPr sz="2200"/>
          </a:p>
          <a:p>
            <a:pPr marL="342900" marR="0" lvl="0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Merriweather Sans"/>
              <a:buChar char="»"/>
            </a:pPr>
            <a:r>
              <a:rPr lang="en-US" sz="2200"/>
              <a:t>Bar advertising rules</a:t>
            </a:r>
            <a:endParaRPr sz="2200"/>
          </a:p>
          <a:p>
            <a:pPr marL="342900" marR="0" lvl="0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Merriweather Sans"/>
              <a:buChar char="»"/>
            </a:pPr>
            <a:r>
              <a:rPr lang="en-US" sz="2200"/>
              <a:t>How to measure success</a:t>
            </a:r>
            <a:endParaRPr sz="2200"/>
          </a:p>
          <a:p>
            <a:pPr marL="342900" marR="0" lvl="0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Merriweather Sans"/>
              <a:buChar char="»"/>
            </a:pPr>
            <a:r>
              <a:rPr lang="en-US" sz="2200"/>
              <a:t>To blog or to podcast?</a:t>
            </a:r>
            <a:endParaRPr sz="2200"/>
          </a:p>
          <a:p>
            <a:pPr marL="342900" marR="0" lvl="0" indent="-215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erriweather Sans"/>
              <a:buNone/>
            </a:pPr>
            <a:endParaRPr sz="2000" b="0" i="0" u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690562" y="714375"/>
            <a:ext cx="7996200" cy="1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Bar advertising rules</a:t>
            </a:r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1"/>
          </p:nvPr>
        </p:nvSpPr>
        <p:spPr>
          <a:xfrm>
            <a:off x="920750" y="1595437"/>
            <a:ext cx="77661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400"/>
              </a:spcBef>
              <a:spcAft>
                <a:spcPts val="0"/>
              </a:spcAft>
              <a:buSzPts val="3200"/>
              <a:buChar char="»"/>
            </a:pPr>
            <a:r>
              <a:rPr lang="en-US" sz="3200"/>
              <a:t>Comparisons or characterizations of skills:</a:t>
            </a:r>
            <a:endParaRPr sz="3200"/>
          </a:p>
          <a:p>
            <a:pPr marL="914400" lvl="1" indent="-400050" algn="l" rtl="0"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“Unique” is a big no-no</a:t>
            </a:r>
            <a:endParaRPr sz="2700"/>
          </a:p>
          <a:p>
            <a:pPr marL="914400" lvl="1" indent="-400050" algn="l" rtl="0"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The “premiere” law firm</a:t>
            </a:r>
            <a:endParaRPr sz="2700"/>
          </a:p>
          <a:p>
            <a:pPr marL="914400" lvl="1" indent="-400050" algn="l" rtl="0"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Recognized for “excellence”</a:t>
            </a:r>
            <a:endParaRPr sz="2700"/>
          </a:p>
          <a:p>
            <a:pPr marL="914400" lvl="1" indent="-400050" algn="l" rtl="0"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“Top tier” legal services</a:t>
            </a:r>
            <a:endParaRPr sz="2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>
            <a:spLocks noGrp="1"/>
          </p:cNvSpPr>
          <p:nvPr>
            <p:ph type="title"/>
          </p:nvPr>
        </p:nvSpPr>
        <p:spPr>
          <a:xfrm>
            <a:off x="690562" y="714375"/>
            <a:ext cx="7996200" cy="1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Disclaimers</a:t>
            </a:r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body" idx="1"/>
          </p:nvPr>
        </p:nvSpPr>
        <p:spPr>
          <a:xfrm>
            <a:off x="920750" y="1595437"/>
            <a:ext cx="77661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400"/>
              </a:spcBef>
              <a:spcAft>
                <a:spcPts val="0"/>
              </a:spcAft>
              <a:buSzPts val="2600"/>
              <a:buChar char="»"/>
            </a:pPr>
            <a:r>
              <a:rPr lang="en-US" sz="2600"/>
              <a:t>Not legal advice</a:t>
            </a:r>
            <a:endParaRPr sz="2600"/>
          </a:p>
          <a:p>
            <a:pPr marL="914400" lvl="1" indent="-361950" algn="l" rtl="0">
              <a:spcBef>
                <a:spcPts val="1000"/>
              </a:spcBef>
              <a:spcAft>
                <a:spcPts val="0"/>
              </a:spcAft>
              <a:buClr>
                <a:srgbClr val="BE0A26"/>
              </a:buClr>
              <a:buSzPts val="2100"/>
              <a:buFont typeface="Arial"/>
              <a:buChar char="•"/>
            </a:pPr>
            <a:r>
              <a:rPr lang="en-US" sz="2100" b="1" i="1">
                <a:solidFill>
                  <a:srgbClr val="BE0A26"/>
                </a:solidFill>
              </a:rPr>
              <a:t>Website is for informational purposes only and does not provide legal advice</a:t>
            </a:r>
            <a:endParaRPr sz="2100" b="1" i="1">
              <a:solidFill>
                <a:srgbClr val="BE0A26"/>
              </a:solidFill>
            </a:endParaRPr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»"/>
            </a:pPr>
            <a:r>
              <a:rPr lang="en-US" sz="2600"/>
              <a:t>Confidentiality</a:t>
            </a:r>
            <a:endParaRPr sz="2600"/>
          </a:p>
          <a:p>
            <a:pPr marL="914400" lvl="1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Readers should not assume it exists</a:t>
            </a:r>
            <a:endParaRPr sz="210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»"/>
            </a:pPr>
            <a:r>
              <a:rPr lang="en-US" sz="2600"/>
              <a:t>Advertising</a:t>
            </a:r>
            <a:endParaRPr sz="2600"/>
          </a:p>
          <a:p>
            <a:pPr marL="914400" lvl="1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Attorney websites, such as this one, are considered attorney advertising</a:t>
            </a:r>
            <a:endParaRPr sz="2100"/>
          </a:p>
          <a:p>
            <a:pPr marL="914400" lvl="1" indent="-361950" algn="l" rtl="0">
              <a:spcBef>
                <a:spcPts val="1000"/>
              </a:spcBef>
              <a:spcAft>
                <a:spcPts val="1000"/>
              </a:spcAft>
              <a:buSzPts val="2100"/>
              <a:buChar char="•"/>
            </a:pPr>
            <a:r>
              <a:rPr lang="en-US" sz="2100"/>
              <a:t>No prior result in a case guarantees a future result that is the same</a:t>
            </a:r>
            <a:endParaRPr sz="2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690562" y="714375"/>
            <a:ext cx="7996200" cy="1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measure success</a:t>
            </a:r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body" idx="1"/>
          </p:nvPr>
        </p:nvSpPr>
        <p:spPr>
          <a:xfrm>
            <a:off x="920750" y="1595437"/>
            <a:ext cx="77661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00"/>
              </a:spcBef>
              <a:spcAft>
                <a:spcPts val="0"/>
              </a:spcAft>
              <a:buSzPts val="2400"/>
              <a:buChar char="»"/>
            </a:pPr>
            <a:r>
              <a:rPr lang="en-US" sz="2400"/>
              <a:t>Traffic</a:t>
            </a:r>
            <a:endParaRPr sz="2400"/>
          </a:p>
          <a:p>
            <a:pPr marL="914400" lvl="1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Page views</a:t>
            </a:r>
            <a:endParaRPr sz="1900"/>
          </a:p>
          <a:p>
            <a:pPr marL="914400" lvl="1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Traffic sources</a:t>
            </a:r>
            <a:endParaRPr sz="1900"/>
          </a:p>
          <a:p>
            <a:pPr marL="914400" lvl="1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Steady growth</a:t>
            </a:r>
            <a:endParaRPr sz="19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»"/>
            </a:pPr>
            <a:r>
              <a:rPr lang="en-US" sz="2400"/>
              <a:t>Engagement</a:t>
            </a:r>
            <a:endParaRPr sz="2400"/>
          </a:p>
          <a:p>
            <a:pPr marL="914400" lvl="1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Time on site and bounce rate</a:t>
            </a:r>
            <a:endParaRPr sz="1900"/>
          </a:p>
          <a:p>
            <a:pPr marL="914400" lvl="1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Social media shares</a:t>
            </a:r>
            <a:endParaRPr sz="1900"/>
          </a:p>
          <a:p>
            <a:pPr marL="914400" lvl="1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Social media clicks</a:t>
            </a:r>
            <a:endParaRPr sz="19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»"/>
            </a:pPr>
            <a:r>
              <a:rPr lang="en-US" sz="2400"/>
              <a:t>SEO</a:t>
            </a:r>
            <a:endParaRPr sz="2400"/>
          </a:p>
          <a:p>
            <a:pPr marL="914400" lvl="1" indent="-349250" algn="l" rtl="0">
              <a:spcBef>
                <a:spcPts val="1000"/>
              </a:spcBef>
              <a:spcAft>
                <a:spcPts val="1000"/>
              </a:spcAft>
              <a:buSzPts val="1900"/>
              <a:buChar char="•"/>
            </a:pPr>
            <a:r>
              <a:rPr lang="en-US" sz="1900"/>
              <a:t>First-page rankings for relevant search queries</a:t>
            </a:r>
            <a:endParaRPr sz="19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>
            <a:spLocks noGrp="1"/>
          </p:cNvSpPr>
          <p:nvPr>
            <p:ph type="title"/>
          </p:nvPr>
        </p:nvSpPr>
        <p:spPr>
          <a:xfrm>
            <a:off x="690562" y="714375"/>
            <a:ext cx="7996200" cy="1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blog or to podcast?</a:t>
            </a:r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1"/>
          </p:nvPr>
        </p:nvSpPr>
        <p:spPr>
          <a:xfrm>
            <a:off x="920650" y="1507512"/>
            <a:ext cx="77661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»"/>
            </a:pPr>
            <a:r>
              <a:rPr lang="en-US"/>
              <a:t>Podcast pros:</a:t>
            </a:r>
            <a:endParaRPr/>
          </a:p>
          <a:p>
            <a:pPr marL="914400" lvl="1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/>
              <a:t>Build brand, relationships and trust</a:t>
            </a:r>
            <a:endParaRPr/>
          </a:p>
          <a:p>
            <a:pPr marL="914400" lvl="1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/>
              <a:t>Connection with the podcaster is deeply personal</a:t>
            </a:r>
            <a:endParaRPr/>
          </a:p>
          <a:p>
            <a:pPr marL="914400" lvl="1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/>
              <a:t>Highly engaged audience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»"/>
            </a:pPr>
            <a:r>
              <a:rPr lang="en-US"/>
              <a:t>Podcast cons:</a:t>
            </a:r>
            <a:endParaRPr/>
          </a:p>
          <a:p>
            <a:pPr marL="914400" lvl="1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/>
              <a:t>Not as many people listen to podcasts as read blogs (narrower audience)</a:t>
            </a:r>
            <a:endParaRPr/>
          </a:p>
          <a:p>
            <a:pPr marL="914400" lvl="1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/>
              <a:t>Search engines will have an easier time finding text content than audio content</a:t>
            </a:r>
            <a:endParaRPr/>
          </a:p>
          <a:p>
            <a:pPr marL="914400" lvl="1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/>
              <a:t>People don’t take action from podcasts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SzPts val="2000"/>
              <a:buChar char="»"/>
            </a:pPr>
            <a:r>
              <a:rPr lang="en-US"/>
              <a:t>Best law podcasts: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http://www.abajournal.com/magazine/article/best_law_podcasts_web_100/P1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3441825" y="1868062"/>
            <a:ext cx="5253000" cy="29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 ExtraBold"/>
              <a:buNone/>
            </a:pPr>
            <a:endParaRPr sz="3000"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 ExtraBold"/>
              <a:buNone/>
            </a:pPr>
            <a:br>
              <a:rPr lang="en-US" sz="37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-US" sz="3700" b="1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rep-ink.com</a:t>
            </a:r>
            <a:endParaRPr sz="5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9" title="(1) Jimerson - intr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0"/>
            <a:ext cx="9144000" cy="6857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690562" y="714375"/>
            <a:ext cx="7996200" cy="1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920750" y="1595437"/>
            <a:ext cx="77661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10" title="(3) Jimerson - Result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690562" y="714375"/>
            <a:ext cx="7996200" cy="1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920750" y="1595437"/>
            <a:ext cx="77661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11" title="(4) Jimerson - Advice to other firm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690562" y="714375"/>
            <a:ext cx="7996200" cy="1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do attorneys blog?</a:t>
            </a:r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920750" y="1595437"/>
            <a:ext cx="77661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400"/>
              </a:spcBef>
              <a:spcAft>
                <a:spcPts val="0"/>
              </a:spcAft>
              <a:buSzPts val="2200"/>
              <a:buChar char="»"/>
            </a:pPr>
            <a:r>
              <a:rPr lang="en-US" sz="2200"/>
              <a:t>To get found — search engines love content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»"/>
            </a:pPr>
            <a:r>
              <a:rPr lang="en-US" sz="2200"/>
              <a:t>To communicate your expertise in a non-salesy way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»"/>
            </a:pPr>
            <a:r>
              <a:rPr lang="en-US" sz="2200"/>
              <a:t>To broaden your net</a:t>
            </a:r>
            <a:endParaRPr sz="2200"/>
          </a:p>
          <a:p>
            <a:pPr marL="914400" lvl="1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Florida divorce attorney, vs.</a:t>
            </a:r>
            <a:endParaRPr sz="1900"/>
          </a:p>
          <a:p>
            <a:pPr marL="914400" lvl="1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Is Florida a No-Fault Divorce State?" "Florida Child Support Calculator." "Is Alimony Tax Deductible?" "Florida Law on Child Custody."</a:t>
            </a:r>
            <a:endParaRPr sz="19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»"/>
            </a:pPr>
            <a:r>
              <a:rPr lang="en-US" sz="2200"/>
              <a:t>To build your reputation 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»"/>
            </a:pPr>
            <a:r>
              <a:rPr lang="en-US" sz="2200"/>
              <a:t>To give clients added value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»"/>
            </a:pPr>
            <a:r>
              <a:rPr lang="en-US" sz="2200"/>
              <a:t>To build “confident optimism”</a:t>
            </a:r>
            <a:endParaRPr sz="220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690562" y="714375"/>
            <a:ext cx="7996200" cy="1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do you start a blog?</a:t>
            </a:r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805600" y="1424350"/>
            <a:ext cx="7766100" cy="43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400"/>
              </a:spcBef>
              <a:spcAft>
                <a:spcPts val="0"/>
              </a:spcAft>
              <a:buSzPts val="2200"/>
              <a:buChar char="»"/>
            </a:pPr>
            <a:r>
              <a:rPr lang="en-US" sz="2200"/>
              <a:t>Don’t build a house on rented land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»"/>
            </a:pPr>
            <a:r>
              <a:rPr lang="en-US" sz="2200"/>
              <a:t>Standalone or part of your website?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»"/>
            </a:pPr>
            <a:r>
              <a:rPr lang="en-US" sz="2200"/>
              <a:t>Domain name:</a:t>
            </a:r>
            <a:endParaRPr sz="2200"/>
          </a:p>
          <a:p>
            <a:pPr marL="914400" lvl="1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Should accurately describe your subject matter</a:t>
            </a:r>
            <a:endParaRPr sz="1700"/>
          </a:p>
          <a:p>
            <a:pPr marL="914400" lvl="1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Be short and clear</a:t>
            </a:r>
            <a:endParaRPr sz="1700"/>
          </a:p>
          <a:p>
            <a: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»"/>
            </a:pPr>
            <a:r>
              <a:rPr lang="en-US" sz="2200"/>
              <a:t>See if it’s free:</a:t>
            </a:r>
            <a:endParaRPr sz="2200"/>
          </a:p>
          <a:p>
            <a:pPr marL="914400" lvl="1" indent="-336550" algn="l" rtl="0">
              <a:spcBef>
                <a:spcPts val="30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Domize.com</a:t>
            </a:r>
            <a:endParaRPr sz="1700"/>
          </a:p>
          <a:p>
            <a:pPr marL="914400" lvl="1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Instantdomainsearch.com</a:t>
            </a:r>
            <a:endParaRPr sz="17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»"/>
            </a:pPr>
            <a:r>
              <a:rPr lang="en-US" sz="2200"/>
              <a:t>Register on GoDaddy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1000"/>
              </a:spcAft>
              <a:buSzPts val="2200"/>
              <a:buChar char="»"/>
            </a:pPr>
            <a:r>
              <a:rPr lang="en-US" sz="2200"/>
              <a:t>.Law gTLD —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http://home.law/</a:t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690562" y="714375"/>
            <a:ext cx="7996200" cy="1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How do you start a blog?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920650" y="1402012"/>
            <a:ext cx="77661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400"/>
              </a:spcBef>
              <a:spcAft>
                <a:spcPts val="0"/>
              </a:spcAft>
              <a:buSzPts val="2600"/>
              <a:buChar char="»"/>
            </a:pPr>
            <a:r>
              <a:rPr lang="en-US" sz="2600"/>
              <a:t>WordPress</a:t>
            </a:r>
            <a:endParaRPr sz="2600"/>
          </a:p>
          <a:p>
            <a:pPr marL="914400" lvl="1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Content management system</a:t>
            </a:r>
            <a:endParaRPr sz="2100"/>
          </a:p>
          <a:p>
            <a:pPr marL="914400" lvl="1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Custom design v. templates</a:t>
            </a:r>
            <a:endParaRPr sz="2100"/>
          </a:p>
          <a:p>
            <a:pPr marL="914400" marR="0" lvl="1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Set up Google Analytics and Google Search Console</a:t>
            </a:r>
            <a:endParaRPr sz="210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»"/>
            </a:pPr>
            <a:r>
              <a:rPr lang="en-US" sz="2600"/>
              <a:t>Hosting</a:t>
            </a:r>
            <a:endParaRPr sz="2600"/>
          </a:p>
          <a:p>
            <a:pPr marL="914400" lvl="1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BlueHost or WPEngine</a:t>
            </a:r>
            <a:endParaRPr sz="210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Merriweather Sans"/>
              <a:buChar char="»"/>
            </a:pPr>
            <a:r>
              <a:rPr lang="en-US" sz="2600" b="0" i="0">
                <a:solidFill>
                  <a:srgbClr val="595959"/>
                </a:solidFill>
              </a:rPr>
              <a:t>Design</a:t>
            </a:r>
            <a:endParaRPr sz="2600" b="0" i="0">
              <a:solidFill>
                <a:srgbClr val="595959"/>
              </a:solidFill>
            </a:endParaRPr>
          </a:p>
          <a:p>
            <a:pPr marL="914400" lvl="1" indent="-361950" algn="l" rtl="0">
              <a:spcBef>
                <a:spcPts val="1000"/>
              </a:spcBef>
              <a:spcAft>
                <a:spcPts val="1000"/>
              </a:spcAft>
              <a:buClr>
                <a:srgbClr val="BE0A26"/>
              </a:buClr>
              <a:buSzPts val="2100"/>
              <a:buFont typeface="Arial"/>
              <a:buChar char="•"/>
            </a:pPr>
            <a:r>
              <a:rPr lang="en-US" sz="2100" b="1" i="1">
                <a:solidFill>
                  <a:srgbClr val="BE0A26"/>
                </a:solidFill>
              </a:rPr>
              <a:t>Develop a graphic, or logo, for the blog</a:t>
            </a:r>
            <a:endParaRPr sz="2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690562" y="714375"/>
            <a:ext cx="7996200" cy="1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do you start a blog?</a:t>
            </a:r>
            <a:endParaRPr/>
          </a:p>
        </p:txBody>
      </p:sp>
      <p:pic>
        <p:nvPicPr>
          <p:cNvPr id="108" name="Google Shape;10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625" y="4514877"/>
            <a:ext cx="7467127" cy="16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1163" y="1830375"/>
            <a:ext cx="4081676" cy="257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1010</Words>
  <Application>Microsoft Macintosh PowerPoint</Application>
  <PresentationFormat>On-screen Show (4:3)</PresentationFormat>
  <Paragraphs>181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Merriweather Sans</vt:lpstr>
      <vt:lpstr>Calibri</vt:lpstr>
      <vt:lpstr>Arial</vt:lpstr>
      <vt:lpstr>Open Sans</vt:lpstr>
      <vt:lpstr>Open Sans ExtraBold</vt:lpstr>
      <vt:lpstr>1_Office Theme</vt:lpstr>
      <vt:lpstr>3_Office Theme</vt:lpstr>
      <vt:lpstr>2_Office Theme</vt:lpstr>
      <vt:lpstr>How to start a law blog or podcast</vt:lpstr>
      <vt:lpstr>Agenda</vt:lpstr>
      <vt:lpstr>PowerPoint Presentation</vt:lpstr>
      <vt:lpstr>PowerPoint Presentation</vt:lpstr>
      <vt:lpstr>PowerPoint Presentation</vt:lpstr>
      <vt:lpstr>Why do attorneys blog?</vt:lpstr>
      <vt:lpstr>How do you start a blog?</vt:lpstr>
      <vt:lpstr>How do you start a blog? </vt:lpstr>
      <vt:lpstr>How do you start a blog?</vt:lpstr>
      <vt:lpstr>PowerPoint Presentation</vt:lpstr>
      <vt:lpstr>What should you write about?</vt:lpstr>
      <vt:lpstr>What should you write about?</vt:lpstr>
      <vt:lpstr>What should you write about?</vt:lpstr>
      <vt:lpstr>How to be a great blawger</vt:lpstr>
      <vt:lpstr>How to be a great blawger</vt:lpstr>
      <vt:lpstr>How to promote your blog</vt:lpstr>
      <vt:lpstr>Bar advertising rules</vt:lpstr>
      <vt:lpstr>Bar advertising rules</vt:lpstr>
      <vt:lpstr>Bar advertising rules</vt:lpstr>
      <vt:lpstr>Bar advertising rules</vt:lpstr>
      <vt:lpstr>Disclaimers</vt:lpstr>
      <vt:lpstr>How to measure success</vt:lpstr>
      <vt:lpstr>To blog or to podcast?</vt:lpstr>
      <vt:lpstr>  rep-ink.com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start a law blog or podcast</dc:title>
  <cp:lastModifiedBy>Michelle King</cp:lastModifiedBy>
  <cp:revision>1</cp:revision>
  <dcterms:modified xsi:type="dcterms:W3CDTF">2019-01-11T15:49:56Z</dcterms:modified>
</cp:coreProperties>
</file>